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0" r:id="rId5"/>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31"/>
    <p:restoredTop sz="94643"/>
  </p:normalViewPr>
  <p:slideViewPr>
    <p:cSldViewPr snapToGrid="0" snapToObjects="1">
      <p:cViewPr varScale="1">
        <p:scale>
          <a:sx n="76" d="100"/>
          <a:sy n="76" d="100"/>
        </p:scale>
        <p:origin x="216" y="6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3586D81-2600-3246-914C-BC3311A7771A}" type="datetimeFigureOut">
              <a:rPr lang="en-US" smtClean="0"/>
              <a:t>9/12/16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E45C05-1B82-D34A-A75C-DC04548385F7}" type="slidenum">
              <a:rPr lang="en-US" smtClean="0"/>
              <a:t>‹#›</a:t>
            </a:fld>
            <a:endParaRPr lang="en-US"/>
          </a:p>
        </p:txBody>
      </p:sp>
    </p:spTree>
    <p:extLst>
      <p:ext uri="{BB962C8B-B14F-4D97-AF65-F5344CB8AC3E}">
        <p14:creationId xmlns:p14="http://schemas.microsoft.com/office/powerpoint/2010/main" val="467279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586D81-2600-3246-914C-BC3311A7771A}" type="datetimeFigureOut">
              <a:rPr lang="en-US" smtClean="0"/>
              <a:t>9/12/16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E45C05-1B82-D34A-A75C-DC04548385F7}" type="slidenum">
              <a:rPr lang="en-US" smtClean="0"/>
              <a:t>‹#›</a:t>
            </a:fld>
            <a:endParaRPr lang="en-US"/>
          </a:p>
        </p:txBody>
      </p:sp>
    </p:spTree>
    <p:extLst>
      <p:ext uri="{BB962C8B-B14F-4D97-AF65-F5344CB8AC3E}">
        <p14:creationId xmlns:p14="http://schemas.microsoft.com/office/powerpoint/2010/main" val="1104433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586D81-2600-3246-914C-BC3311A7771A}" type="datetimeFigureOut">
              <a:rPr lang="en-US" smtClean="0"/>
              <a:t>9/12/16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E45C05-1B82-D34A-A75C-DC04548385F7}" type="slidenum">
              <a:rPr lang="en-US" smtClean="0"/>
              <a:t>‹#›</a:t>
            </a:fld>
            <a:endParaRPr lang="en-US"/>
          </a:p>
        </p:txBody>
      </p:sp>
    </p:spTree>
    <p:extLst>
      <p:ext uri="{BB962C8B-B14F-4D97-AF65-F5344CB8AC3E}">
        <p14:creationId xmlns:p14="http://schemas.microsoft.com/office/powerpoint/2010/main" val="1513950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586D81-2600-3246-914C-BC3311A7771A}" type="datetimeFigureOut">
              <a:rPr lang="en-US" smtClean="0"/>
              <a:t>9/12/16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E45C05-1B82-D34A-A75C-DC04548385F7}" type="slidenum">
              <a:rPr lang="en-US" smtClean="0"/>
              <a:t>‹#›</a:t>
            </a:fld>
            <a:endParaRPr lang="en-US"/>
          </a:p>
        </p:txBody>
      </p:sp>
    </p:spTree>
    <p:extLst>
      <p:ext uri="{BB962C8B-B14F-4D97-AF65-F5344CB8AC3E}">
        <p14:creationId xmlns:p14="http://schemas.microsoft.com/office/powerpoint/2010/main" val="1789413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586D81-2600-3246-914C-BC3311A7771A}" type="datetimeFigureOut">
              <a:rPr lang="en-US" smtClean="0"/>
              <a:t>9/12/16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E45C05-1B82-D34A-A75C-DC04548385F7}" type="slidenum">
              <a:rPr lang="en-US" smtClean="0"/>
              <a:t>‹#›</a:t>
            </a:fld>
            <a:endParaRPr lang="en-US"/>
          </a:p>
        </p:txBody>
      </p:sp>
    </p:spTree>
    <p:extLst>
      <p:ext uri="{BB962C8B-B14F-4D97-AF65-F5344CB8AC3E}">
        <p14:creationId xmlns:p14="http://schemas.microsoft.com/office/powerpoint/2010/main" val="1316491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3586D81-2600-3246-914C-BC3311A7771A}" type="datetimeFigureOut">
              <a:rPr lang="en-US" smtClean="0"/>
              <a:t>9/12/16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E45C05-1B82-D34A-A75C-DC04548385F7}" type="slidenum">
              <a:rPr lang="en-US" smtClean="0"/>
              <a:t>‹#›</a:t>
            </a:fld>
            <a:endParaRPr lang="en-US"/>
          </a:p>
        </p:txBody>
      </p:sp>
    </p:spTree>
    <p:extLst>
      <p:ext uri="{BB962C8B-B14F-4D97-AF65-F5344CB8AC3E}">
        <p14:creationId xmlns:p14="http://schemas.microsoft.com/office/powerpoint/2010/main" val="755465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3586D81-2600-3246-914C-BC3311A7771A}" type="datetimeFigureOut">
              <a:rPr lang="en-US" smtClean="0"/>
              <a:t>9/12/16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E45C05-1B82-D34A-A75C-DC04548385F7}" type="slidenum">
              <a:rPr lang="en-US" smtClean="0"/>
              <a:t>‹#›</a:t>
            </a:fld>
            <a:endParaRPr lang="en-US"/>
          </a:p>
        </p:txBody>
      </p:sp>
    </p:spTree>
    <p:extLst>
      <p:ext uri="{BB962C8B-B14F-4D97-AF65-F5344CB8AC3E}">
        <p14:creationId xmlns:p14="http://schemas.microsoft.com/office/powerpoint/2010/main" val="1192194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3586D81-2600-3246-914C-BC3311A7771A}" type="datetimeFigureOut">
              <a:rPr lang="en-US" smtClean="0"/>
              <a:t>9/12/16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E45C05-1B82-D34A-A75C-DC04548385F7}" type="slidenum">
              <a:rPr lang="en-US" smtClean="0"/>
              <a:t>‹#›</a:t>
            </a:fld>
            <a:endParaRPr lang="en-US"/>
          </a:p>
        </p:txBody>
      </p:sp>
    </p:spTree>
    <p:extLst>
      <p:ext uri="{BB962C8B-B14F-4D97-AF65-F5344CB8AC3E}">
        <p14:creationId xmlns:p14="http://schemas.microsoft.com/office/powerpoint/2010/main" val="1193761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586D81-2600-3246-914C-BC3311A7771A}" type="datetimeFigureOut">
              <a:rPr lang="en-US" smtClean="0"/>
              <a:t>9/12/16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E45C05-1B82-D34A-A75C-DC04548385F7}" type="slidenum">
              <a:rPr lang="en-US" smtClean="0"/>
              <a:t>‹#›</a:t>
            </a:fld>
            <a:endParaRPr lang="en-US"/>
          </a:p>
        </p:txBody>
      </p:sp>
    </p:spTree>
    <p:extLst>
      <p:ext uri="{BB962C8B-B14F-4D97-AF65-F5344CB8AC3E}">
        <p14:creationId xmlns:p14="http://schemas.microsoft.com/office/powerpoint/2010/main" val="1764594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586D81-2600-3246-914C-BC3311A7771A}" type="datetimeFigureOut">
              <a:rPr lang="en-US" smtClean="0"/>
              <a:t>9/12/16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E45C05-1B82-D34A-A75C-DC04548385F7}" type="slidenum">
              <a:rPr lang="en-US" smtClean="0"/>
              <a:t>‹#›</a:t>
            </a:fld>
            <a:endParaRPr lang="en-US"/>
          </a:p>
        </p:txBody>
      </p:sp>
    </p:spTree>
    <p:extLst>
      <p:ext uri="{BB962C8B-B14F-4D97-AF65-F5344CB8AC3E}">
        <p14:creationId xmlns:p14="http://schemas.microsoft.com/office/powerpoint/2010/main" val="789991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586D81-2600-3246-914C-BC3311A7771A}" type="datetimeFigureOut">
              <a:rPr lang="en-US" smtClean="0"/>
              <a:t>9/12/16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E45C05-1B82-D34A-A75C-DC04548385F7}" type="slidenum">
              <a:rPr lang="en-US" smtClean="0"/>
              <a:t>‹#›</a:t>
            </a:fld>
            <a:endParaRPr lang="en-US"/>
          </a:p>
        </p:txBody>
      </p:sp>
    </p:spTree>
    <p:extLst>
      <p:ext uri="{BB962C8B-B14F-4D97-AF65-F5344CB8AC3E}">
        <p14:creationId xmlns:p14="http://schemas.microsoft.com/office/powerpoint/2010/main" val="164118429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586D81-2600-3246-914C-BC3311A7771A}" type="datetimeFigureOut">
              <a:rPr lang="en-US" smtClean="0"/>
              <a:t>9/12/16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E45C05-1B82-D34A-A75C-DC04548385F7}" type="slidenum">
              <a:rPr lang="en-US" smtClean="0"/>
              <a:t>‹#›</a:t>
            </a:fld>
            <a:endParaRPr lang="en-US"/>
          </a:p>
        </p:txBody>
      </p:sp>
    </p:spTree>
    <p:extLst>
      <p:ext uri="{BB962C8B-B14F-4D97-AF65-F5344CB8AC3E}">
        <p14:creationId xmlns:p14="http://schemas.microsoft.com/office/powerpoint/2010/main" val="12338055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flipH="1">
            <a:off x="348666" y="88869"/>
            <a:ext cx="9939130" cy="6370975"/>
          </a:xfrm>
          <a:prstGeom prst="rect">
            <a:avLst/>
          </a:prstGeom>
          <a:noFill/>
        </p:spPr>
        <p:txBody>
          <a:bodyPr wrap="square" rtlCol="0">
            <a:spAutoFit/>
          </a:bodyPr>
          <a:lstStyle/>
          <a:p>
            <a:r>
              <a:rPr lang="en-US" sz="2400" dirty="0" smtClean="0">
                <a:latin typeface="Times New Roman" charset="0"/>
                <a:ea typeface="Times New Roman" charset="0"/>
                <a:cs typeface="Times New Roman" charset="0"/>
              </a:rPr>
              <a:t>You measure the index of refraction of a piece of glass by two independent methods. The two results are: </a:t>
            </a:r>
          </a:p>
          <a:p>
            <a:pPr marL="800100" lvl="1" indent="-342900">
              <a:buFont typeface="+mj-lt"/>
              <a:buAutoNum type="arabicPeriod"/>
            </a:pPr>
            <a:r>
              <a:rPr lang="en-US" sz="2400" dirty="0" smtClean="0">
                <a:latin typeface="Times New Roman" charset="0"/>
                <a:ea typeface="Times New Roman" charset="0"/>
                <a:cs typeface="Times New Roman" charset="0"/>
              </a:rPr>
              <a:t>n = 1.55 +/- 0.10 (method 1)</a:t>
            </a:r>
          </a:p>
          <a:p>
            <a:pPr marL="800100" lvl="1" indent="-342900">
              <a:buFont typeface="+mj-lt"/>
              <a:buAutoNum type="arabicPeriod"/>
            </a:pPr>
            <a:r>
              <a:rPr lang="en-US" sz="2400" dirty="0">
                <a:latin typeface="Times New Roman" charset="0"/>
                <a:ea typeface="Times New Roman" charset="0"/>
                <a:cs typeface="Times New Roman" charset="0"/>
              </a:rPr>
              <a:t>n</a:t>
            </a:r>
            <a:r>
              <a:rPr lang="en-US" sz="2400" dirty="0" smtClean="0">
                <a:latin typeface="Times New Roman" charset="0"/>
                <a:ea typeface="Times New Roman" charset="0"/>
                <a:cs typeface="Times New Roman" charset="0"/>
              </a:rPr>
              <a:t> = 1.45 +/- 0.03 (method 2)</a:t>
            </a:r>
          </a:p>
          <a:p>
            <a:r>
              <a:rPr lang="en-US" sz="2400" dirty="0" smtClean="0">
                <a:latin typeface="Times New Roman" charset="0"/>
                <a:ea typeface="Times New Roman" charset="0"/>
                <a:cs typeface="Times New Roman" charset="0"/>
              </a:rPr>
              <a:t>(Method 2 is more accurate and precise, so it has a smaller uncertainty.) </a:t>
            </a:r>
          </a:p>
          <a:p>
            <a:endParaRPr lang="en-US" sz="2400" dirty="0" smtClean="0">
              <a:latin typeface="Times New Roman" charset="0"/>
              <a:ea typeface="Times New Roman" charset="0"/>
              <a:cs typeface="Times New Roman" charset="0"/>
            </a:endParaRPr>
          </a:p>
          <a:p>
            <a:endParaRPr lang="en-US" sz="2400" dirty="0" smtClean="0">
              <a:latin typeface="Times New Roman" charset="0"/>
              <a:ea typeface="Times New Roman" charset="0"/>
              <a:cs typeface="Times New Roman" charset="0"/>
            </a:endParaRPr>
          </a:p>
          <a:p>
            <a:endParaRPr lang="en-US" sz="2400" dirty="0">
              <a:latin typeface="Times New Roman" charset="0"/>
              <a:ea typeface="Times New Roman" charset="0"/>
              <a:cs typeface="Times New Roman" charset="0"/>
            </a:endParaRPr>
          </a:p>
          <a:p>
            <a:endParaRPr lang="en-US" sz="2400" dirty="0" smtClean="0">
              <a:latin typeface="Times New Roman" charset="0"/>
              <a:ea typeface="Times New Roman" charset="0"/>
              <a:cs typeface="Times New Roman" charset="0"/>
            </a:endParaRPr>
          </a:p>
          <a:p>
            <a:endParaRPr lang="en-US" sz="2400" dirty="0" smtClean="0">
              <a:latin typeface="Times New Roman" charset="0"/>
              <a:ea typeface="Times New Roman" charset="0"/>
              <a:cs typeface="Times New Roman" charset="0"/>
            </a:endParaRPr>
          </a:p>
          <a:p>
            <a:endParaRPr lang="en-US" sz="2400" dirty="0" smtClean="0">
              <a:latin typeface="Times New Roman" charset="0"/>
              <a:ea typeface="Times New Roman" charset="0"/>
              <a:cs typeface="Times New Roman" charset="0"/>
            </a:endParaRPr>
          </a:p>
          <a:p>
            <a:r>
              <a:rPr lang="en-US" sz="2400" dirty="0" smtClean="0">
                <a:latin typeface="Times New Roman" charset="0"/>
                <a:ea typeface="Times New Roman" charset="0"/>
                <a:cs typeface="Times New Roman" charset="0"/>
              </a:rPr>
              <a:t>Question: the correct combined result is: </a:t>
            </a:r>
          </a:p>
          <a:p>
            <a:endParaRPr lang="en-US" sz="2400" dirty="0" smtClean="0">
              <a:latin typeface="Times New Roman" charset="0"/>
              <a:ea typeface="Times New Roman" charset="0"/>
              <a:cs typeface="Times New Roman" charset="0"/>
            </a:endParaRPr>
          </a:p>
          <a:p>
            <a:pPr marL="342900" indent="-342900">
              <a:buFont typeface="+mj-lt"/>
              <a:buAutoNum type="alphaUcPeriod"/>
            </a:pPr>
            <a:r>
              <a:rPr lang="en-US" sz="2400" dirty="0" smtClean="0">
                <a:latin typeface="Times New Roman" charset="0"/>
                <a:ea typeface="Times New Roman" charset="0"/>
                <a:cs typeface="Times New Roman" charset="0"/>
              </a:rPr>
              <a:t>1.50 +/- 0.10</a:t>
            </a:r>
          </a:p>
          <a:p>
            <a:pPr marL="342900" indent="-342900">
              <a:buFont typeface="+mj-lt"/>
              <a:buAutoNum type="alphaUcPeriod"/>
            </a:pPr>
            <a:r>
              <a:rPr lang="en-US" sz="2400" dirty="0" smtClean="0">
                <a:latin typeface="Times New Roman" charset="0"/>
                <a:ea typeface="Times New Roman" charset="0"/>
                <a:cs typeface="Times New Roman" charset="0"/>
              </a:rPr>
              <a:t>1.50 +/- 0.02</a:t>
            </a:r>
          </a:p>
          <a:p>
            <a:pPr marL="342900" indent="-342900">
              <a:buFont typeface="+mj-lt"/>
              <a:buAutoNum type="alphaUcPeriod"/>
            </a:pPr>
            <a:r>
              <a:rPr lang="en-US" sz="2400" dirty="0" smtClean="0">
                <a:latin typeface="Times New Roman" charset="0"/>
                <a:ea typeface="Times New Roman" charset="0"/>
                <a:cs typeface="Times New Roman" charset="0"/>
              </a:rPr>
              <a:t>1.45 +/- 0.05</a:t>
            </a:r>
          </a:p>
          <a:p>
            <a:pPr marL="342900" indent="-342900">
              <a:buFont typeface="+mj-lt"/>
              <a:buAutoNum type="alphaUcPeriod"/>
            </a:pPr>
            <a:r>
              <a:rPr lang="en-US" sz="2400" dirty="0" smtClean="0">
                <a:latin typeface="Times New Roman" charset="0"/>
                <a:ea typeface="Times New Roman" charset="0"/>
                <a:cs typeface="Times New Roman" charset="0"/>
              </a:rPr>
              <a:t>1.458 +/- 0.029</a:t>
            </a:r>
            <a:endParaRPr lang="en-US" sz="2400" dirty="0">
              <a:latin typeface="Times New Roman" charset="0"/>
              <a:ea typeface="Times New Roman" charset="0"/>
              <a:cs typeface="Times New Roman"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26170" y="2349559"/>
            <a:ext cx="8261626" cy="1622643"/>
          </a:xfrm>
          <a:prstGeom prst="rect">
            <a:avLst/>
          </a:prstGeom>
        </p:spPr>
      </p:pic>
      <p:sp>
        <p:nvSpPr>
          <p:cNvPr id="6" name="Oval 5"/>
          <p:cNvSpPr/>
          <p:nvPr/>
        </p:nvSpPr>
        <p:spPr>
          <a:xfrm>
            <a:off x="6452397" y="2789583"/>
            <a:ext cx="185530" cy="18553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3884326" y="2882348"/>
            <a:ext cx="5322736" cy="0"/>
          </a:xfrm>
          <a:prstGeom prst="line">
            <a:avLst/>
          </a:prstGeom>
          <a:ln w="47625">
            <a:solidFill>
              <a:srgbClr val="C00000"/>
            </a:solidFill>
          </a:ln>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3817726" y="2529101"/>
            <a:ext cx="185530" cy="18553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a:off x="3073320" y="2612488"/>
            <a:ext cx="1622012" cy="7540"/>
          </a:xfrm>
          <a:prstGeom prst="line">
            <a:avLst/>
          </a:prstGeom>
          <a:ln w="47625">
            <a:solidFill>
              <a:srgbClr val="C0000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357098" y="2112567"/>
            <a:ext cx="1108445" cy="369332"/>
          </a:xfrm>
          <a:prstGeom prst="rect">
            <a:avLst/>
          </a:prstGeom>
          <a:noFill/>
        </p:spPr>
        <p:txBody>
          <a:bodyPr wrap="none" rtlCol="0">
            <a:spAutoFit/>
          </a:bodyPr>
          <a:lstStyle/>
          <a:p>
            <a:r>
              <a:rPr lang="en-US" dirty="0" smtClean="0"/>
              <a:t>Method 2</a:t>
            </a:r>
            <a:endParaRPr lang="en-US" dirty="0"/>
          </a:p>
        </p:txBody>
      </p:sp>
      <p:sp>
        <p:nvSpPr>
          <p:cNvPr id="13" name="TextBox 12"/>
          <p:cNvSpPr txBox="1"/>
          <p:nvPr/>
        </p:nvSpPr>
        <p:spPr>
          <a:xfrm>
            <a:off x="5952438" y="2410714"/>
            <a:ext cx="1108445" cy="369332"/>
          </a:xfrm>
          <a:prstGeom prst="rect">
            <a:avLst/>
          </a:prstGeom>
          <a:noFill/>
        </p:spPr>
        <p:txBody>
          <a:bodyPr wrap="none" rtlCol="0">
            <a:spAutoFit/>
          </a:bodyPr>
          <a:lstStyle/>
          <a:p>
            <a:r>
              <a:rPr lang="en-US" dirty="0" smtClean="0"/>
              <a:t>Method 1</a:t>
            </a:r>
            <a:endParaRPr lang="en-US" dirty="0"/>
          </a:p>
        </p:txBody>
      </p:sp>
      <p:sp>
        <p:nvSpPr>
          <p:cNvPr id="18" name="Rectangle 17"/>
          <p:cNvSpPr/>
          <p:nvPr/>
        </p:nvSpPr>
        <p:spPr>
          <a:xfrm>
            <a:off x="332900" y="5975130"/>
            <a:ext cx="2457597" cy="453182"/>
          </a:xfrm>
          <a:prstGeom prst="rect">
            <a:avLst/>
          </a:prstGeom>
          <a:noFill/>
          <a:ln w="476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 name="Group 27"/>
          <p:cNvGrpSpPr/>
          <p:nvPr/>
        </p:nvGrpSpPr>
        <p:grpSpPr>
          <a:xfrm>
            <a:off x="3357098" y="3507903"/>
            <a:ext cx="5105109" cy="369332"/>
            <a:chOff x="3357098" y="3507903"/>
            <a:chExt cx="5105109" cy="369332"/>
          </a:xfrm>
        </p:grpSpPr>
        <p:sp>
          <p:nvSpPr>
            <p:cNvPr id="20" name="Oval 19"/>
            <p:cNvSpPr/>
            <p:nvPr/>
          </p:nvSpPr>
          <p:spPr>
            <a:xfrm>
              <a:off x="4022431" y="3602786"/>
              <a:ext cx="185530" cy="18553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p:cNvCxnSpPr/>
            <p:nvPr/>
          </p:nvCxnSpPr>
          <p:spPr>
            <a:xfrm>
              <a:off x="3357098" y="3695551"/>
              <a:ext cx="1545978" cy="14519"/>
            </a:xfrm>
            <a:prstGeom prst="line">
              <a:avLst/>
            </a:prstGeom>
            <a:ln w="47625">
              <a:solidFill>
                <a:srgbClr val="C00000"/>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4953554" y="3507903"/>
              <a:ext cx="3508653" cy="369332"/>
            </a:xfrm>
            <a:prstGeom prst="rect">
              <a:avLst/>
            </a:prstGeom>
            <a:noFill/>
          </p:spPr>
          <p:txBody>
            <a:bodyPr wrap="none" rtlCol="0">
              <a:spAutoFit/>
            </a:bodyPr>
            <a:lstStyle/>
            <a:p>
              <a:r>
                <a:rPr lang="en-US" dirty="0" smtClean="0"/>
                <a:t>Combined result: weighted average</a:t>
              </a:r>
              <a:endParaRPr lang="en-US" dirty="0"/>
            </a:p>
          </p:txBody>
        </p:sp>
      </p:grpSp>
      <p:sp>
        <p:nvSpPr>
          <p:cNvPr id="3" name="TextBox 2"/>
          <p:cNvSpPr txBox="1"/>
          <p:nvPr/>
        </p:nvSpPr>
        <p:spPr>
          <a:xfrm>
            <a:off x="3357098" y="4952758"/>
            <a:ext cx="7804888" cy="1200329"/>
          </a:xfrm>
          <a:prstGeom prst="rect">
            <a:avLst/>
          </a:prstGeom>
          <a:noFill/>
        </p:spPr>
        <p:txBody>
          <a:bodyPr wrap="square" rtlCol="0">
            <a:spAutoFit/>
          </a:bodyPr>
          <a:lstStyle/>
          <a:p>
            <a:r>
              <a:rPr lang="en-US" sz="2400" dirty="0" smtClean="0">
                <a:solidFill>
                  <a:srgbClr val="FF0000"/>
                </a:solidFill>
                <a:latin typeface="Times New Roman" charset="0"/>
                <a:ea typeface="Times New Roman" charset="0"/>
                <a:cs typeface="Times New Roman" charset="0"/>
              </a:rPr>
              <a:t>To average results with different uncertainties, use the formulae for weighted averages. These tell us both the best average value and the uncertainty on the average value.</a:t>
            </a:r>
          </a:p>
        </p:txBody>
      </p:sp>
    </p:spTree>
    <p:extLst>
      <p:ext uri="{BB962C8B-B14F-4D97-AF65-F5344CB8AC3E}">
        <p14:creationId xmlns:p14="http://schemas.microsoft.com/office/powerpoint/2010/main" val="213951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3472" y="2316771"/>
            <a:ext cx="6956776" cy="4541229"/>
          </a:xfrm>
          <a:prstGeom prst="rect">
            <a:avLst/>
          </a:prstGeom>
        </p:spPr>
      </p:pic>
      <p:sp>
        <p:nvSpPr>
          <p:cNvPr id="5" name="TextBox 4"/>
          <p:cNvSpPr txBox="1"/>
          <p:nvPr/>
        </p:nvSpPr>
        <p:spPr>
          <a:xfrm>
            <a:off x="662151" y="441435"/>
            <a:ext cx="10957035" cy="1200329"/>
          </a:xfrm>
          <a:prstGeom prst="rect">
            <a:avLst/>
          </a:prstGeom>
          <a:noFill/>
        </p:spPr>
        <p:txBody>
          <a:bodyPr wrap="square" rtlCol="0">
            <a:spAutoFit/>
          </a:bodyPr>
          <a:lstStyle/>
          <a:p>
            <a:r>
              <a:rPr lang="en-US" sz="2400" dirty="0" smtClean="0">
                <a:latin typeface="Times New Roman" charset="0"/>
                <a:ea typeface="Times New Roman" charset="0"/>
                <a:cs typeface="Times New Roman" charset="0"/>
              </a:rPr>
              <a:t>A gizmo allows us to measure the index of refraction of a block of glass. The gizmo reports the results with two decimal places (1.54 or 1.55, for example). Measuring the same block of glass 29 times, we make the following histogram of our results. </a:t>
            </a:r>
            <a:endParaRPr lang="en-US" sz="2400" dirty="0">
              <a:latin typeface="Times New Roman" charset="0"/>
              <a:ea typeface="Times New Roman" charset="0"/>
              <a:cs typeface="Times New Roman" charset="0"/>
            </a:endParaRPr>
          </a:p>
        </p:txBody>
      </p:sp>
      <p:sp>
        <p:nvSpPr>
          <p:cNvPr id="6" name="TextBox 5"/>
          <p:cNvSpPr txBox="1"/>
          <p:nvPr/>
        </p:nvSpPr>
        <p:spPr>
          <a:xfrm>
            <a:off x="6354466" y="1743073"/>
            <a:ext cx="5612434" cy="2308324"/>
          </a:xfrm>
          <a:prstGeom prst="rect">
            <a:avLst/>
          </a:prstGeom>
          <a:noFill/>
        </p:spPr>
        <p:txBody>
          <a:bodyPr wrap="none" rtlCol="0">
            <a:spAutoFit/>
          </a:bodyPr>
          <a:lstStyle/>
          <a:p>
            <a:r>
              <a:rPr lang="en-US" sz="2400" dirty="0" smtClean="0">
                <a:latin typeface="Times New Roman" charset="0"/>
                <a:ea typeface="Times New Roman" charset="0"/>
                <a:cs typeface="Times New Roman" charset="0"/>
              </a:rPr>
              <a:t>The uncertainty on a single measurement is:</a:t>
            </a:r>
          </a:p>
          <a:p>
            <a:endParaRPr lang="en-US" sz="2400" dirty="0" smtClean="0">
              <a:latin typeface="Times New Roman" charset="0"/>
              <a:ea typeface="Times New Roman" charset="0"/>
              <a:cs typeface="Times New Roman" charset="0"/>
            </a:endParaRPr>
          </a:p>
          <a:p>
            <a:pPr marL="914400" lvl="1" indent="-457200">
              <a:buFont typeface="+mj-lt"/>
              <a:buAutoNum type="alphaUcPeriod"/>
            </a:pPr>
            <a:r>
              <a:rPr lang="en-US" sz="2400" dirty="0" smtClean="0">
                <a:latin typeface="Times New Roman" charset="0"/>
                <a:ea typeface="Times New Roman" charset="0"/>
                <a:cs typeface="Times New Roman" charset="0"/>
              </a:rPr>
              <a:t>0.01</a:t>
            </a:r>
          </a:p>
          <a:p>
            <a:pPr marL="914400" lvl="1" indent="-457200">
              <a:buFont typeface="+mj-lt"/>
              <a:buAutoNum type="alphaUcPeriod"/>
            </a:pPr>
            <a:r>
              <a:rPr lang="en-US" sz="2400" dirty="0" smtClean="0">
                <a:latin typeface="Times New Roman" charset="0"/>
                <a:ea typeface="Times New Roman" charset="0"/>
                <a:cs typeface="Times New Roman" charset="0"/>
              </a:rPr>
              <a:t>about 0.07</a:t>
            </a:r>
          </a:p>
          <a:p>
            <a:pPr marL="914400" lvl="1" indent="-457200">
              <a:buFont typeface="+mj-lt"/>
              <a:buAutoNum type="alphaUcPeriod"/>
            </a:pPr>
            <a:r>
              <a:rPr lang="en-US" sz="2400" dirty="0" smtClean="0">
                <a:latin typeface="Times New Roman" charset="0"/>
                <a:ea typeface="Times New Roman" charset="0"/>
                <a:cs typeface="Times New Roman" charset="0"/>
              </a:rPr>
              <a:t>roughly 0.03 or 0.04 </a:t>
            </a:r>
          </a:p>
          <a:p>
            <a:pPr marL="914400" lvl="1" indent="-457200">
              <a:buFont typeface="+mj-lt"/>
              <a:buAutoNum type="alphaUcPeriod"/>
            </a:pPr>
            <a:endParaRPr lang="en-US" sz="2400" dirty="0">
              <a:latin typeface="Times New Roman" charset="0"/>
              <a:ea typeface="Times New Roman" charset="0"/>
              <a:cs typeface="Times New Roman" charset="0"/>
            </a:endParaRPr>
          </a:p>
        </p:txBody>
      </p:sp>
      <p:sp>
        <p:nvSpPr>
          <p:cNvPr id="8" name="TextBox 7"/>
          <p:cNvSpPr txBox="1"/>
          <p:nvPr/>
        </p:nvSpPr>
        <p:spPr>
          <a:xfrm>
            <a:off x="6702179" y="3746592"/>
            <a:ext cx="4917008" cy="2308324"/>
          </a:xfrm>
          <a:prstGeom prst="rect">
            <a:avLst/>
          </a:prstGeom>
          <a:noFill/>
        </p:spPr>
        <p:txBody>
          <a:bodyPr wrap="square" rtlCol="0">
            <a:spAutoFit/>
          </a:bodyPr>
          <a:lstStyle/>
          <a:p>
            <a:pPr marL="342900" indent="-342900">
              <a:buFont typeface="Arial" charset="0"/>
              <a:buChar char="•"/>
            </a:pPr>
            <a:r>
              <a:rPr lang="en-US" sz="2400" dirty="0" smtClean="0">
                <a:solidFill>
                  <a:srgbClr val="FF0000"/>
                </a:solidFill>
                <a:latin typeface="Times New Roman" charset="0"/>
                <a:ea typeface="Times New Roman" charset="0"/>
                <a:cs typeface="Times New Roman" charset="0"/>
              </a:rPr>
              <a:t>For random errors (“statistical”), about 30% should be outside one error bar. </a:t>
            </a:r>
          </a:p>
          <a:p>
            <a:pPr marL="342900" indent="-342900">
              <a:buFont typeface="Arial" charset="0"/>
              <a:buChar char="•"/>
            </a:pPr>
            <a:endParaRPr lang="en-US" sz="2400" dirty="0">
              <a:solidFill>
                <a:srgbClr val="FF0000"/>
              </a:solidFill>
              <a:latin typeface="Times New Roman" charset="0"/>
              <a:ea typeface="Times New Roman" charset="0"/>
              <a:cs typeface="Times New Roman" charset="0"/>
            </a:endParaRPr>
          </a:p>
          <a:p>
            <a:pPr marL="342900" indent="-342900">
              <a:buFont typeface="Arial" charset="0"/>
              <a:buChar char="•"/>
            </a:pPr>
            <a:r>
              <a:rPr lang="en-US" sz="2400" dirty="0" smtClean="0">
                <a:solidFill>
                  <a:srgbClr val="FF0000"/>
                </a:solidFill>
                <a:latin typeface="Times New Roman" charset="0"/>
                <a:ea typeface="Times New Roman" charset="0"/>
                <a:cs typeface="Times New Roman" charset="0"/>
              </a:rPr>
              <a:t>The </a:t>
            </a:r>
            <a:r>
              <a:rPr lang="en-US" sz="2400" u="sng" dirty="0" smtClean="0">
                <a:solidFill>
                  <a:srgbClr val="FF0000"/>
                </a:solidFill>
                <a:latin typeface="Times New Roman" charset="0"/>
                <a:ea typeface="Times New Roman" charset="0"/>
                <a:cs typeface="Times New Roman" charset="0"/>
              </a:rPr>
              <a:t>standard deviation</a:t>
            </a:r>
            <a:r>
              <a:rPr lang="en-US" sz="2400" dirty="0" smtClean="0">
                <a:solidFill>
                  <a:srgbClr val="FF0000"/>
                </a:solidFill>
                <a:latin typeface="Times New Roman" charset="0"/>
                <a:ea typeface="Times New Roman" charset="0"/>
                <a:cs typeface="Times New Roman" charset="0"/>
              </a:rPr>
              <a:t> tells us the uncertainty on one measurement.</a:t>
            </a:r>
            <a:endParaRPr lang="en-US" sz="2400" dirty="0">
              <a:solidFill>
                <a:srgbClr val="FF0000"/>
              </a:solidFill>
              <a:latin typeface="Times New Roman" charset="0"/>
              <a:ea typeface="Times New Roman" charset="0"/>
              <a:cs typeface="Times New Roman" charset="0"/>
            </a:endParaRPr>
          </a:p>
        </p:txBody>
      </p:sp>
      <p:sp>
        <p:nvSpPr>
          <p:cNvPr id="9" name="Rectangle 8"/>
          <p:cNvSpPr/>
          <p:nvPr/>
        </p:nvSpPr>
        <p:spPr>
          <a:xfrm>
            <a:off x="6703086" y="3214325"/>
            <a:ext cx="3323783" cy="453182"/>
          </a:xfrm>
          <a:prstGeom prst="rect">
            <a:avLst/>
          </a:prstGeom>
          <a:noFill/>
          <a:ln w="476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2853559" y="1954924"/>
            <a:ext cx="1056289" cy="7094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265637" y="2044069"/>
            <a:ext cx="3558612" cy="853166"/>
          </a:xfrm>
          <a:prstGeom prst="rect">
            <a:avLst/>
          </a:prstGeom>
          <a:noFill/>
        </p:spPr>
        <p:txBody>
          <a:bodyPr wrap="square" rtlCol="0">
            <a:spAutoFit/>
          </a:bodyPr>
          <a:lstStyle/>
          <a:p>
            <a:pPr algn="ctr"/>
            <a:r>
              <a:rPr lang="en-US" sz="2400" b="1" dirty="0" smtClean="0"/>
              <a:t>29 measurements of the index of refraction</a:t>
            </a:r>
            <a:endParaRPr lang="en-US" sz="2400" b="1" dirty="0"/>
          </a:p>
        </p:txBody>
      </p:sp>
      <p:sp>
        <p:nvSpPr>
          <p:cNvPr id="13" name="Right Arrow 12"/>
          <p:cNvSpPr/>
          <p:nvPr/>
        </p:nvSpPr>
        <p:spPr>
          <a:xfrm>
            <a:off x="3365149" y="2986380"/>
            <a:ext cx="1273503" cy="30505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Arrow 13"/>
          <p:cNvSpPr/>
          <p:nvPr/>
        </p:nvSpPr>
        <p:spPr>
          <a:xfrm rot="10800000">
            <a:off x="2091646" y="2972812"/>
            <a:ext cx="1273503" cy="30505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p:nvPr/>
        </p:nvCxnSpPr>
        <p:spPr>
          <a:xfrm>
            <a:off x="4638652" y="2664372"/>
            <a:ext cx="0" cy="3939628"/>
          </a:xfrm>
          <a:prstGeom prst="line">
            <a:avLst/>
          </a:prstGeom>
          <a:ln w="412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a:off x="2091645" y="2897235"/>
            <a:ext cx="15851" cy="3706765"/>
          </a:xfrm>
          <a:prstGeom prst="line">
            <a:avLst/>
          </a:prstGeom>
          <a:ln w="412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6076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1"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238" y="2316771"/>
            <a:ext cx="6956776" cy="4541229"/>
          </a:xfrm>
          <a:prstGeom prst="rect">
            <a:avLst/>
          </a:prstGeom>
        </p:spPr>
      </p:pic>
      <p:sp>
        <p:nvSpPr>
          <p:cNvPr id="5" name="TextBox 4"/>
          <p:cNvSpPr txBox="1"/>
          <p:nvPr/>
        </p:nvSpPr>
        <p:spPr>
          <a:xfrm>
            <a:off x="662151" y="441435"/>
            <a:ext cx="10957035" cy="830997"/>
          </a:xfrm>
          <a:prstGeom prst="rect">
            <a:avLst/>
          </a:prstGeom>
          <a:noFill/>
        </p:spPr>
        <p:txBody>
          <a:bodyPr wrap="square" rtlCol="0">
            <a:spAutoFit/>
          </a:bodyPr>
          <a:lstStyle/>
          <a:p>
            <a:r>
              <a:rPr lang="en-US" sz="2400" dirty="0" smtClean="0">
                <a:latin typeface="Times New Roman" charset="0"/>
                <a:ea typeface="Times New Roman" charset="0"/>
                <a:cs typeface="Times New Roman" charset="0"/>
              </a:rPr>
              <a:t>The average value of the 29 measurements is 1.516. The standard deviation is 0.028. The value that we should report for the index of refraction is:</a:t>
            </a:r>
            <a:endParaRPr lang="en-US" sz="2400" dirty="0">
              <a:latin typeface="Times New Roman" charset="0"/>
              <a:ea typeface="Times New Roman" charset="0"/>
              <a:cs typeface="Times New Roman" charset="0"/>
            </a:endParaRPr>
          </a:p>
        </p:txBody>
      </p:sp>
      <mc:AlternateContent xmlns:mc="http://schemas.openxmlformats.org/markup-compatibility/2006" xmlns:a14="http://schemas.microsoft.com/office/drawing/2010/main">
        <mc:Choice Requires="a14">
          <p:sp>
            <p:nvSpPr>
              <p:cNvPr id="6" name="TextBox 5"/>
              <p:cNvSpPr txBox="1"/>
              <p:nvPr/>
            </p:nvSpPr>
            <p:spPr>
              <a:xfrm>
                <a:off x="6214884" y="1137575"/>
                <a:ext cx="6573257" cy="1765355"/>
              </a:xfrm>
              <a:prstGeom prst="rect">
                <a:avLst/>
              </a:prstGeom>
              <a:noFill/>
            </p:spPr>
            <p:txBody>
              <a:bodyPr wrap="square" rtlCol="0">
                <a:spAutoFit/>
              </a:bodyPr>
              <a:lstStyle/>
              <a:p>
                <a:endParaRPr lang="en-US" sz="2400" dirty="0" smtClean="0">
                  <a:latin typeface="Times New Roman" charset="0"/>
                  <a:ea typeface="Times New Roman" charset="0"/>
                  <a:cs typeface="Times New Roman" charset="0"/>
                </a:endParaRPr>
              </a:p>
              <a:p>
                <a:pPr marL="914400" lvl="1" indent="-457200">
                  <a:buFont typeface="+mj-lt"/>
                  <a:buAutoNum type="alphaUcPeriod"/>
                </a:pPr>
                <a14:m>
                  <m:oMath xmlns:m="http://schemas.openxmlformats.org/officeDocument/2006/math">
                    <m:r>
                      <a:rPr lang="en-US" sz="2400" b="0" i="1" smtClean="0">
                        <a:latin typeface="Cambria Math" charset="0"/>
                        <a:ea typeface="Times New Roman" charset="0"/>
                        <a:cs typeface="Times New Roman" charset="0"/>
                      </a:rPr>
                      <m:t>1.516</m:t>
                    </m:r>
                    <m:r>
                      <a:rPr lang="en-US" sz="2400" b="0" i="1" smtClean="0">
                        <a:latin typeface="Cambria Math" charset="0"/>
                        <a:ea typeface="Cambria Math" charset="0"/>
                        <a:cs typeface="Cambria Math" charset="0"/>
                      </a:rPr>
                      <m:t>±0.028</m:t>
                    </m:r>
                  </m:oMath>
                </a14:m>
                <a:endParaRPr lang="en-US" sz="2400" dirty="0" smtClean="0">
                  <a:latin typeface="Times New Roman" charset="0"/>
                  <a:ea typeface="Times New Roman" charset="0"/>
                  <a:cs typeface="Times New Roman" charset="0"/>
                </a:endParaRPr>
              </a:p>
              <a:p>
                <a:pPr marL="914400" lvl="1" indent="-457200">
                  <a:buFont typeface="+mj-lt"/>
                  <a:buAutoNum type="alphaUcPeriod"/>
                </a:pPr>
                <a14:m>
                  <m:oMath xmlns:m="http://schemas.openxmlformats.org/officeDocument/2006/math">
                    <m:r>
                      <a:rPr lang="en-US" sz="2400" b="0" i="1" smtClean="0">
                        <a:latin typeface="Cambria Math" charset="0"/>
                        <a:ea typeface="Times New Roman" charset="0"/>
                        <a:cs typeface="Times New Roman" charset="0"/>
                      </a:rPr>
                      <m:t>1.516</m:t>
                    </m:r>
                    <m:r>
                      <a:rPr lang="en-US" sz="2400" b="0" i="1" smtClean="0">
                        <a:latin typeface="Cambria Math" charset="0"/>
                        <a:ea typeface="Cambria Math" charset="0"/>
                        <a:cs typeface="Cambria Math" charset="0"/>
                      </a:rPr>
                      <m:t>±</m:t>
                    </m:r>
                    <m:d>
                      <m:dPr>
                        <m:ctrlPr>
                          <a:rPr lang="en-US" sz="2400" b="0" i="1" smtClean="0">
                            <a:latin typeface="Cambria Math" charset="0"/>
                            <a:ea typeface="Cambria Math" charset="0"/>
                            <a:cs typeface="Cambria Math" charset="0"/>
                          </a:rPr>
                        </m:ctrlPr>
                      </m:dPr>
                      <m:e>
                        <m:f>
                          <m:fPr>
                            <m:ctrlPr>
                              <a:rPr lang="en-US" sz="2400" b="0" i="1" smtClean="0">
                                <a:latin typeface="Cambria Math" charset="0"/>
                                <a:ea typeface="Cambria Math" charset="0"/>
                                <a:cs typeface="Cambria Math" charset="0"/>
                              </a:rPr>
                            </m:ctrlPr>
                          </m:fPr>
                          <m:num>
                            <m:r>
                              <a:rPr lang="en-US" sz="2400" b="0" i="1" smtClean="0">
                                <a:latin typeface="Cambria Math" charset="0"/>
                                <a:ea typeface="Cambria Math" charset="0"/>
                                <a:cs typeface="Cambria Math" charset="0"/>
                              </a:rPr>
                              <m:t>0.028</m:t>
                            </m:r>
                          </m:num>
                          <m:den>
                            <m:rad>
                              <m:radPr>
                                <m:degHide m:val="on"/>
                                <m:ctrlPr>
                                  <a:rPr lang="en-US" sz="2400" b="0" i="1" smtClean="0">
                                    <a:latin typeface="Cambria Math" charset="0"/>
                                    <a:ea typeface="Cambria Math" charset="0"/>
                                    <a:cs typeface="Cambria Math" charset="0"/>
                                  </a:rPr>
                                </m:ctrlPr>
                              </m:radPr>
                              <m:deg/>
                              <m:e>
                                <m:r>
                                  <a:rPr lang="en-US" sz="2400" b="0" i="1" smtClean="0">
                                    <a:latin typeface="Cambria Math" charset="0"/>
                                    <a:ea typeface="Cambria Math" charset="0"/>
                                    <a:cs typeface="Cambria Math" charset="0"/>
                                  </a:rPr>
                                  <m:t>29</m:t>
                                </m:r>
                              </m:e>
                            </m:rad>
                          </m:den>
                        </m:f>
                      </m:e>
                    </m:d>
                    <m:r>
                      <a:rPr lang="en-US" sz="2400" b="0" i="1" smtClean="0">
                        <a:latin typeface="Cambria Math" charset="0"/>
                        <a:ea typeface="Cambria Math" charset="0"/>
                        <a:cs typeface="Cambria Math" charset="0"/>
                      </a:rPr>
                      <m:t>=1.516±0.005</m:t>
                    </m:r>
                  </m:oMath>
                </a14:m>
                <a:endParaRPr lang="en-US" sz="2400" dirty="0" smtClean="0">
                  <a:latin typeface="Times New Roman" charset="0"/>
                  <a:ea typeface="Times New Roman" charset="0"/>
                  <a:cs typeface="Times New Roman" charset="0"/>
                </a:endParaRPr>
              </a:p>
              <a:p>
                <a:pPr marL="914400" lvl="1" indent="-457200">
                  <a:buFont typeface="+mj-lt"/>
                  <a:buAutoNum type="alphaUcPeriod"/>
                </a:pPr>
                <a:r>
                  <a:rPr lang="en-US" sz="2400" dirty="0" smtClean="0">
                    <a:latin typeface="Times New Roman" charset="0"/>
                    <a:ea typeface="Times New Roman" charset="0"/>
                    <a:cs typeface="Times New Roman" charset="0"/>
                  </a:rPr>
                  <a:t>None of the above</a:t>
                </a:r>
              </a:p>
            </p:txBody>
          </p:sp>
        </mc:Choice>
        <mc:Fallback xmlns="">
          <p:sp>
            <p:nvSpPr>
              <p:cNvPr id="6" name="TextBox 5"/>
              <p:cNvSpPr txBox="1">
                <a:spLocks noRot="1" noChangeAspect="1" noMove="1" noResize="1" noEditPoints="1" noAdjustHandles="1" noChangeArrowheads="1" noChangeShapeType="1" noTextEdit="1"/>
              </p:cNvSpPr>
              <p:nvPr/>
            </p:nvSpPr>
            <p:spPr>
              <a:xfrm>
                <a:off x="6214884" y="1137575"/>
                <a:ext cx="6573257" cy="1765355"/>
              </a:xfrm>
              <a:prstGeom prst="rect">
                <a:avLst/>
              </a:prstGeom>
              <a:blipFill rotWithShape="0">
                <a:blip r:embed="rId3"/>
                <a:stretch>
                  <a:fillRect b="-7266"/>
                </a:stretch>
              </a:blipFill>
            </p:spPr>
            <p:txBody>
              <a:bodyPr/>
              <a:lstStyle/>
              <a:p>
                <a:r>
                  <a:rPr lang="en-US">
                    <a:noFill/>
                  </a:rPr>
                  <a:t> </a:t>
                </a:r>
              </a:p>
            </p:txBody>
          </p:sp>
        </mc:Fallback>
      </mc:AlternateContent>
      <p:sp>
        <p:nvSpPr>
          <p:cNvPr id="8" name="TextBox 7"/>
          <p:cNvSpPr txBox="1"/>
          <p:nvPr/>
        </p:nvSpPr>
        <p:spPr>
          <a:xfrm>
            <a:off x="6702179" y="3541637"/>
            <a:ext cx="5169254" cy="2677656"/>
          </a:xfrm>
          <a:prstGeom prst="rect">
            <a:avLst/>
          </a:prstGeom>
          <a:noFill/>
        </p:spPr>
        <p:txBody>
          <a:bodyPr wrap="square" rtlCol="0">
            <a:spAutoFit/>
          </a:bodyPr>
          <a:lstStyle/>
          <a:p>
            <a:pPr marL="342900" indent="-342900">
              <a:buFont typeface="Arial" charset="0"/>
              <a:buChar char="•"/>
            </a:pPr>
            <a:r>
              <a:rPr lang="en-US" sz="2400" dirty="0" smtClean="0">
                <a:solidFill>
                  <a:srgbClr val="FF0000"/>
                </a:solidFill>
                <a:latin typeface="Times New Roman" charset="0"/>
                <a:ea typeface="Times New Roman" charset="0"/>
                <a:cs typeface="Times New Roman" charset="0"/>
              </a:rPr>
              <a:t>The </a:t>
            </a:r>
            <a:r>
              <a:rPr lang="en-US" sz="2400" b="1" dirty="0" smtClean="0">
                <a:solidFill>
                  <a:srgbClr val="FF0000"/>
                </a:solidFill>
                <a:latin typeface="Times New Roman" charset="0"/>
                <a:ea typeface="Times New Roman" charset="0"/>
                <a:cs typeface="Times New Roman" charset="0"/>
              </a:rPr>
              <a:t>standard deviation </a:t>
            </a:r>
            <a:r>
              <a:rPr lang="en-US" sz="2400" dirty="0" smtClean="0">
                <a:solidFill>
                  <a:srgbClr val="FF0000"/>
                </a:solidFill>
                <a:latin typeface="Times New Roman" charset="0"/>
                <a:ea typeface="Times New Roman" charset="0"/>
                <a:cs typeface="Times New Roman" charset="0"/>
              </a:rPr>
              <a:t>is the correct uncertainty on a single measurement.</a:t>
            </a:r>
          </a:p>
          <a:p>
            <a:pPr marL="342900" indent="-342900">
              <a:buFont typeface="Arial" charset="0"/>
              <a:buChar char="•"/>
            </a:pPr>
            <a:r>
              <a:rPr lang="en-US" sz="2400" dirty="0" smtClean="0">
                <a:solidFill>
                  <a:srgbClr val="FF0000"/>
                </a:solidFill>
                <a:latin typeface="Times New Roman" charset="0"/>
                <a:ea typeface="Times New Roman" charset="0"/>
                <a:cs typeface="Times New Roman" charset="0"/>
              </a:rPr>
              <a:t>The </a:t>
            </a:r>
            <a:r>
              <a:rPr lang="en-US" sz="2400" b="1" dirty="0" smtClean="0">
                <a:solidFill>
                  <a:srgbClr val="FF0000"/>
                </a:solidFill>
                <a:latin typeface="Times New Roman" charset="0"/>
                <a:ea typeface="Times New Roman" charset="0"/>
                <a:cs typeface="Times New Roman" charset="0"/>
              </a:rPr>
              <a:t>standard deviation of the mean </a:t>
            </a:r>
            <a:r>
              <a:rPr lang="en-US" sz="2400" dirty="0" smtClean="0">
                <a:solidFill>
                  <a:srgbClr val="FF0000"/>
                </a:solidFill>
                <a:latin typeface="Times New Roman" charset="0"/>
                <a:ea typeface="Times New Roman" charset="0"/>
                <a:cs typeface="Times New Roman" charset="0"/>
              </a:rPr>
              <a:t>is the correct uncertainty on the average value of all the measurements.</a:t>
            </a:r>
            <a:endParaRPr lang="en-US" sz="2400" dirty="0">
              <a:solidFill>
                <a:srgbClr val="FF0000"/>
              </a:solidFill>
              <a:latin typeface="Times New Roman" charset="0"/>
              <a:ea typeface="Times New Roman" charset="0"/>
              <a:cs typeface="Times New Roman" charset="0"/>
            </a:endParaRPr>
          </a:p>
        </p:txBody>
      </p:sp>
      <p:sp>
        <p:nvSpPr>
          <p:cNvPr id="9" name="Rectangle 8"/>
          <p:cNvSpPr/>
          <p:nvPr/>
        </p:nvSpPr>
        <p:spPr>
          <a:xfrm>
            <a:off x="6689630" y="1890961"/>
            <a:ext cx="4979162" cy="662152"/>
          </a:xfrm>
          <a:prstGeom prst="rect">
            <a:avLst/>
          </a:prstGeom>
          <a:noFill/>
          <a:ln w="476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3300595" y="2969768"/>
            <a:ext cx="185530" cy="18553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3170035" y="3062532"/>
            <a:ext cx="447226" cy="0"/>
          </a:xfrm>
          <a:prstGeom prst="line">
            <a:avLst/>
          </a:prstGeom>
          <a:ln w="47625">
            <a:solidFill>
              <a:srgbClr val="C0000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227882" y="2369603"/>
            <a:ext cx="2165478" cy="1200329"/>
          </a:xfrm>
          <a:prstGeom prst="rect">
            <a:avLst/>
          </a:prstGeom>
          <a:noFill/>
        </p:spPr>
        <p:txBody>
          <a:bodyPr wrap="square" rtlCol="0">
            <a:spAutoFit/>
          </a:bodyPr>
          <a:lstStyle/>
          <a:p>
            <a:r>
              <a:rPr lang="en-US" dirty="0" smtClean="0">
                <a:solidFill>
                  <a:srgbClr val="FF0000"/>
                </a:solidFill>
              </a:rPr>
              <a:t>Mean result with standard deviation of the mean as the uncertainty.</a:t>
            </a:r>
            <a:endParaRPr lang="en-US" dirty="0">
              <a:solidFill>
                <a:srgbClr val="FF0000"/>
              </a:solidFill>
            </a:endParaRPr>
          </a:p>
        </p:txBody>
      </p:sp>
      <p:sp>
        <p:nvSpPr>
          <p:cNvPr id="13" name="Rectangle 12"/>
          <p:cNvSpPr/>
          <p:nvPr/>
        </p:nvSpPr>
        <p:spPr>
          <a:xfrm>
            <a:off x="3153102" y="1776777"/>
            <a:ext cx="1056289" cy="7094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1536923" y="1540462"/>
            <a:ext cx="3558612" cy="853166"/>
          </a:xfrm>
          <a:prstGeom prst="rect">
            <a:avLst/>
          </a:prstGeom>
          <a:noFill/>
        </p:spPr>
        <p:txBody>
          <a:bodyPr wrap="square" rtlCol="0">
            <a:spAutoFit/>
          </a:bodyPr>
          <a:lstStyle/>
          <a:p>
            <a:pPr algn="ctr"/>
            <a:r>
              <a:rPr lang="en-US" sz="2400" b="1" dirty="0" smtClean="0"/>
              <a:t>29 measurements of the index of refraction</a:t>
            </a:r>
            <a:endParaRPr lang="en-US" sz="2400" b="1" dirty="0"/>
          </a:p>
        </p:txBody>
      </p:sp>
      <p:cxnSp>
        <p:nvCxnSpPr>
          <p:cNvPr id="17" name="Straight Connector 16"/>
          <p:cNvCxnSpPr/>
          <p:nvPr/>
        </p:nvCxnSpPr>
        <p:spPr>
          <a:xfrm flipH="1">
            <a:off x="3600328" y="3062532"/>
            <a:ext cx="15854" cy="3676935"/>
          </a:xfrm>
          <a:prstGeom prst="line">
            <a:avLst/>
          </a:prstGeom>
          <a:ln w="412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a:off x="3170035" y="3047616"/>
            <a:ext cx="7926" cy="3691851"/>
          </a:xfrm>
          <a:prstGeom prst="line">
            <a:avLst/>
          </a:prstGeom>
          <a:ln w="412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7728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animBg="1"/>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238" y="2316771"/>
            <a:ext cx="6956776" cy="4541229"/>
          </a:xfrm>
          <a:prstGeom prst="rect">
            <a:avLst/>
          </a:prstGeom>
        </p:spPr>
      </p:pic>
      <p:sp>
        <p:nvSpPr>
          <p:cNvPr id="5" name="TextBox 4"/>
          <p:cNvSpPr txBox="1"/>
          <p:nvPr/>
        </p:nvSpPr>
        <p:spPr>
          <a:xfrm>
            <a:off x="662151" y="441435"/>
            <a:ext cx="10957035" cy="461665"/>
          </a:xfrm>
          <a:prstGeom prst="rect">
            <a:avLst/>
          </a:prstGeom>
          <a:noFill/>
        </p:spPr>
        <p:txBody>
          <a:bodyPr wrap="square" rtlCol="0">
            <a:spAutoFit/>
          </a:bodyPr>
          <a:lstStyle/>
          <a:p>
            <a:r>
              <a:rPr lang="en-US" sz="2400" dirty="0" smtClean="0">
                <a:latin typeface="Times New Roman" charset="0"/>
                <a:ea typeface="Times New Roman" charset="0"/>
                <a:cs typeface="Times New Roman" charset="0"/>
              </a:rPr>
              <a:t>Why should we repeat measurements?</a:t>
            </a:r>
            <a:endParaRPr lang="en-US" sz="2400" dirty="0">
              <a:latin typeface="Times New Roman" charset="0"/>
              <a:ea typeface="Times New Roman" charset="0"/>
              <a:cs typeface="Times New Roman" charset="0"/>
            </a:endParaRPr>
          </a:p>
        </p:txBody>
      </p:sp>
      <p:sp>
        <p:nvSpPr>
          <p:cNvPr id="6" name="TextBox 5"/>
          <p:cNvSpPr txBox="1"/>
          <p:nvPr/>
        </p:nvSpPr>
        <p:spPr>
          <a:xfrm>
            <a:off x="4452004" y="1025126"/>
            <a:ext cx="7709338" cy="4524315"/>
          </a:xfrm>
          <a:prstGeom prst="rect">
            <a:avLst/>
          </a:prstGeom>
          <a:noFill/>
        </p:spPr>
        <p:txBody>
          <a:bodyPr wrap="square" rtlCol="0">
            <a:spAutoFit/>
          </a:bodyPr>
          <a:lstStyle/>
          <a:p>
            <a:endParaRPr lang="en-US" sz="2400" dirty="0" smtClean="0">
              <a:latin typeface="Times New Roman" charset="0"/>
              <a:ea typeface="Times New Roman" charset="0"/>
              <a:cs typeface="Times New Roman" charset="0"/>
            </a:endParaRPr>
          </a:p>
          <a:p>
            <a:pPr marL="914400" lvl="1" indent="-457200">
              <a:buFont typeface="+mj-lt"/>
              <a:buAutoNum type="alphaUcPeriod"/>
            </a:pPr>
            <a:r>
              <a:rPr lang="en-US" sz="2400" dirty="0" smtClean="0">
                <a:latin typeface="Times New Roman" charset="0"/>
                <a:ea typeface="Times New Roman" charset="0"/>
                <a:cs typeface="Times New Roman" charset="0"/>
              </a:rPr>
              <a:t>Actually, there is no good reason to repeat measurements. The last digit on the device display scale tells us the uncertainty on the measurement.</a:t>
            </a:r>
          </a:p>
          <a:p>
            <a:pPr marL="914400" lvl="1" indent="-457200">
              <a:buFont typeface="+mj-lt"/>
              <a:buAutoNum type="alphaUcPeriod"/>
            </a:pPr>
            <a:endParaRPr lang="en-US" sz="2400" dirty="0" smtClean="0">
              <a:latin typeface="Times New Roman" charset="0"/>
              <a:ea typeface="Times New Roman" charset="0"/>
              <a:cs typeface="Times New Roman" charset="0"/>
            </a:endParaRPr>
          </a:p>
          <a:p>
            <a:pPr marL="914400" lvl="1" indent="-457200">
              <a:buFont typeface="+mj-lt"/>
              <a:buAutoNum type="alphaUcPeriod"/>
            </a:pPr>
            <a:r>
              <a:rPr lang="en-US" sz="2400" dirty="0" smtClean="0">
                <a:latin typeface="Times New Roman" charset="0"/>
                <a:ea typeface="Times New Roman" charset="0"/>
                <a:cs typeface="Times New Roman" charset="0"/>
              </a:rPr>
              <a:t>Repetition allows us to determine the correct statistical uncertainty on a single measurement (via the standard deviation</a:t>
            </a:r>
            <a:r>
              <a:rPr lang="en-US" sz="2400" dirty="0" smtClean="0">
                <a:latin typeface="Times New Roman" charset="0"/>
                <a:ea typeface="Times New Roman" charset="0"/>
                <a:cs typeface="Times New Roman" charset="0"/>
              </a:rPr>
              <a:t>), </a:t>
            </a:r>
            <a:r>
              <a:rPr lang="en-US" sz="2400" dirty="0" smtClean="0">
                <a:latin typeface="Times New Roman" charset="0"/>
                <a:ea typeface="Times New Roman" charset="0"/>
                <a:cs typeface="Times New Roman" charset="0"/>
              </a:rPr>
              <a:t>and dramatically reduces the uncertainty by allowing us to average the results</a:t>
            </a:r>
            <a:r>
              <a:rPr lang="en-US" sz="2400" dirty="0" smtClean="0">
                <a:latin typeface="Times New Roman" charset="0"/>
                <a:ea typeface="Times New Roman" charset="0"/>
                <a:cs typeface="Times New Roman" charset="0"/>
              </a:rPr>
              <a:t>. The uncertainty on the mean (‘the standard deviation of the mean’) is </a:t>
            </a:r>
            <a:r>
              <a:rPr lang="en-US" sz="2400" b="1" dirty="0" smtClean="0">
                <a:latin typeface="Times New Roman" charset="0"/>
                <a:ea typeface="Times New Roman" charset="0"/>
                <a:cs typeface="Times New Roman" charset="0"/>
              </a:rPr>
              <a:t>much smaller </a:t>
            </a:r>
            <a:r>
              <a:rPr lang="en-US" sz="2400" dirty="0" smtClean="0">
                <a:latin typeface="Times New Roman" charset="0"/>
                <a:ea typeface="Times New Roman" charset="0"/>
                <a:cs typeface="Times New Roman" charset="0"/>
              </a:rPr>
              <a:t>than that of a single measurement. </a:t>
            </a:r>
            <a:endParaRPr lang="en-US" sz="2400" dirty="0" smtClean="0">
              <a:latin typeface="Times New Roman" charset="0"/>
              <a:ea typeface="Times New Roman" charset="0"/>
              <a:cs typeface="Times New Roman" charset="0"/>
            </a:endParaRPr>
          </a:p>
        </p:txBody>
      </p:sp>
      <p:sp>
        <p:nvSpPr>
          <p:cNvPr id="10" name="Oval 9"/>
          <p:cNvSpPr/>
          <p:nvPr/>
        </p:nvSpPr>
        <p:spPr>
          <a:xfrm>
            <a:off x="3300595" y="2969768"/>
            <a:ext cx="185530" cy="18553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3153102" y="3062533"/>
            <a:ext cx="447226" cy="0"/>
          </a:xfrm>
          <a:prstGeom prst="line">
            <a:avLst/>
          </a:prstGeom>
          <a:ln w="47625">
            <a:solidFill>
              <a:srgbClr val="C00000"/>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4755721" y="2902093"/>
            <a:ext cx="7266946" cy="2647347"/>
          </a:xfrm>
          <a:prstGeom prst="rect">
            <a:avLst/>
          </a:prstGeom>
          <a:noFill/>
          <a:ln w="476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2853559" y="1954924"/>
            <a:ext cx="1056289" cy="7094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7518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238" y="2316771"/>
            <a:ext cx="6956776" cy="4541229"/>
          </a:xfrm>
          <a:prstGeom prst="rect">
            <a:avLst/>
          </a:prstGeom>
        </p:spPr>
      </p:pic>
      <p:sp>
        <p:nvSpPr>
          <p:cNvPr id="5" name="TextBox 4"/>
          <p:cNvSpPr txBox="1"/>
          <p:nvPr/>
        </p:nvSpPr>
        <p:spPr>
          <a:xfrm>
            <a:off x="504495" y="133562"/>
            <a:ext cx="10957035" cy="461665"/>
          </a:xfrm>
          <a:prstGeom prst="rect">
            <a:avLst/>
          </a:prstGeom>
          <a:noFill/>
        </p:spPr>
        <p:txBody>
          <a:bodyPr wrap="square" rtlCol="0">
            <a:spAutoFit/>
          </a:bodyPr>
          <a:lstStyle/>
          <a:p>
            <a:r>
              <a:rPr lang="en-US" sz="2400" dirty="0" smtClean="0">
                <a:latin typeface="Times New Roman" charset="0"/>
                <a:ea typeface="Times New Roman" charset="0"/>
                <a:cs typeface="Times New Roman" charset="0"/>
              </a:rPr>
              <a:t>The procedure to determine a systematic uncertainty is:</a:t>
            </a:r>
            <a:endParaRPr lang="en-US" sz="2400" dirty="0">
              <a:latin typeface="Times New Roman" charset="0"/>
              <a:ea typeface="Times New Roman" charset="0"/>
              <a:cs typeface="Times New Roman" charset="0"/>
            </a:endParaRPr>
          </a:p>
        </p:txBody>
      </p:sp>
      <p:sp>
        <p:nvSpPr>
          <p:cNvPr id="6" name="TextBox 5"/>
          <p:cNvSpPr txBox="1"/>
          <p:nvPr/>
        </p:nvSpPr>
        <p:spPr>
          <a:xfrm>
            <a:off x="583322" y="420613"/>
            <a:ext cx="10799380" cy="1569660"/>
          </a:xfrm>
          <a:prstGeom prst="rect">
            <a:avLst/>
          </a:prstGeom>
          <a:noFill/>
        </p:spPr>
        <p:txBody>
          <a:bodyPr wrap="square" rtlCol="0">
            <a:spAutoFit/>
          </a:bodyPr>
          <a:lstStyle/>
          <a:p>
            <a:endParaRPr lang="en-US" sz="2400" dirty="0" smtClean="0">
              <a:latin typeface="Times New Roman" charset="0"/>
              <a:ea typeface="Times New Roman" charset="0"/>
              <a:cs typeface="Times New Roman" charset="0"/>
            </a:endParaRPr>
          </a:p>
          <a:p>
            <a:pPr marL="914400" lvl="1" indent="-457200">
              <a:buFont typeface="+mj-lt"/>
              <a:buAutoNum type="alphaUcPeriod"/>
            </a:pPr>
            <a:r>
              <a:rPr lang="en-US" sz="2400" dirty="0" smtClean="0">
                <a:latin typeface="Times New Roman" charset="0"/>
                <a:ea typeface="Times New Roman" charset="0"/>
                <a:cs typeface="Times New Roman" charset="0"/>
              </a:rPr>
              <a:t>Calculate the standard deviation of your repeated </a:t>
            </a:r>
            <a:r>
              <a:rPr lang="en-US" sz="2400" dirty="0" err="1" smtClean="0">
                <a:latin typeface="Times New Roman" charset="0"/>
                <a:ea typeface="Times New Roman" charset="0"/>
                <a:cs typeface="Times New Roman" charset="0"/>
              </a:rPr>
              <a:t>meaurements</a:t>
            </a:r>
            <a:r>
              <a:rPr lang="en-US" sz="2400" dirty="0" smtClean="0">
                <a:latin typeface="Times New Roman" charset="0"/>
                <a:ea typeface="Times New Roman" charset="0"/>
                <a:cs typeface="Times New Roman" charset="0"/>
              </a:rPr>
              <a:t>.</a:t>
            </a:r>
          </a:p>
          <a:p>
            <a:pPr marL="914400" lvl="1" indent="-457200">
              <a:buFont typeface="+mj-lt"/>
              <a:buAutoNum type="alphaUcPeriod"/>
            </a:pPr>
            <a:r>
              <a:rPr lang="en-US" sz="2400" dirty="0" smtClean="0">
                <a:latin typeface="Times New Roman" charset="0"/>
                <a:ea typeface="Times New Roman" charset="0"/>
                <a:cs typeface="Times New Roman" charset="0"/>
              </a:rPr>
              <a:t>Calculate the standard deviation of the mean of your repeated measurements. </a:t>
            </a:r>
          </a:p>
          <a:p>
            <a:pPr marL="914400" lvl="1" indent="-457200">
              <a:buFont typeface="+mj-lt"/>
              <a:buAutoNum type="alphaUcPeriod"/>
            </a:pPr>
            <a:r>
              <a:rPr lang="en-US" sz="2400" dirty="0" smtClean="0">
                <a:latin typeface="Times New Roman" charset="0"/>
                <a:ea typeface="Times New Roman" charset="0"/>
                <a:cs typeface="Times New Roman" charset="0"/>
              </a:rPr>
              <a:t>There is no simple formula for determining the systematic uncertainty.</a:t>
            </a:r>
          </a:p>
        </p:txBody>
      </p:sp>
      <p:sp>
        <p:nvSpPr>
          <p:cNvPr id="10" name="Oval 9"/>
          <p:cNvSpPr/>
          <p:nvPr/>
        </p:nvSpPr>
        <p:spPr>
          <a:xfrm>
            <a:off x="3300595" y="2969768"/>
            <a:ext cx="185530" cy="18553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3153102" y="3062533"/>
            <a:ext cx="447226" cy="0"/>
          </a:xfrm>
          <a:prstGeom prst="line">
            <a:avLst/>
          </a:prstGeom>
          <a:ln w="47625">
            <a:solidFill>
              <a:srgbClr val="C0000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6584192" y="2247376"/>
            <a:ext cx="5444898" cy="3785652"/>
          </a:xfrm>
          <a:prstGeom prst="rect">
            <a:avLst/>
          </a:prstGeom>
          <a:noFill/>
        </p:spPr>
        <p:txBody>
          <a:bodyPr wrap="square" rtlCol="0">
            <a:spAutoFit/>
          </a:bodyPr>
          <a:lstStyle/>
          <a:p>
            <a:pPr marL="342900" indent="-342900">
              <a:buFont typeface="Arial" charset="0"/>
              <a:buChar char="•"/>
            </a:pPr>
            <a:r>
              <a:rPr lang="en-US" sz="2400" dirty="0" smtClean="0">
                <a:solidFill>
                  <a:srgbClr val="FF0000"/>
                </a:solidFill>
                <a:latin typeface="Times New Roman" charset="0"/>
                <a:ea typeface="Times New Roman" charset="0"/>
                <a:cs typeface="Times New Roman" charset="0"/>
              </a:rPr>
              <a:t>Systematic uncertainties bias your measurements in the same direction – they do not vary from one measurement to the next. A simple example is a ruler that has the wrong scale printed on it. </a:t>
            </a:r>
          </a:p>
          <a:p>
            <a:pPr marL="342900" indent="-342900">
              <a:buFont typeface="Arial" charset="0"/>
              <a:buChar char="•"/>
            </a:pPr>
            <a:endParaRPr lang="en-US" sz="2400" dirty="0" smtClean="0">
              <a:solidFill>
                <a:srgbClr val="FF0000"/>
              </a:solidFill>
              <a:latin typeface="Times New Roman" charset="0"/>
              <a:ea typeface="Times New Roman" charset="0"/>
              <a:cs typeface="Times New Roman" charset="0"/>
            </a:endParaRPr>
          </a:p>
          <a:p>
            <a:pPr marL="342900" indent="-342900">
              <a:buFont typeface="Arial" charset="0"/>
              <a:buChar char="•"/>
            </a:pPr>
            <a:r>
              <a:rPr lang="en-US" sz="2400" dirty="0" smtClean="0">
                <a:solidFill>
                  <a:srgbClr val="FF0000"/>
                </a:solidFill>
                <a:latin typeface="Times New Roman" charset="0"/>
                <a:ea typeface="Times New Roman" charset="0"/>
                <a:cs typeface="Times New Roman" charset="0"/>
              </a:rPr>
              <a:t>To determine the systematic uncertainty, we have to think very carefully about what effects may be biasing our results. </a:t>
            </a:r>
            <a:endParaRPr lang="en-US" sz="2400" dirty="0">
              <a:solidFill>
                <a:srgbClr val="FF0000"/>
              </a:solidFill>
              <a:latin typeface="Times New Roman" charset="0"/>
              <a:ea typeface="Times New Roman" charset="0"/>
              <a:cs typeface="Times New Roman" charset="0"/>
            </a:endParaRPr>
          </a:p>
        </p:txBody>
      </p:sp>
      <p:sp>
        <p:nvSpPr>
          <p:cNvPr id="9" name="Rectangle 8"/>
          <p:cNvSpPr/>
          <p:nvPr/>
        </p:nvSpPr>
        <p:spPr>
          <a:xfrm>
            <a:off x="2853559" y="1954924"/>
            <a:ext cx="1056289" cy="7094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035059" y="1561174"/>
            <a:ext cx="9385948" cy="450201"/>
          </a:xfrm>
          <a:prstGeom prst="rect">
            <a:avLst/>
          </a:prstGeom>
          <a:noFill/>
          <a:ln w="476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05042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289</TotalTime>
  <Words>483</Words>
  <Application>Microsoft Macintosh PowerPoint</Application>
  <PresentationFormat>Widescreen</PresentationFormat>
  <Paragraphs>52</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Calibri</vt:lpstr>
      <vt:lpstr>Calibri Light</vt:lpstr>
      <vt:lpstr>Cambria Math</vt:lpstr>
      <vt:lpstr>Times New Roman</vt:lpstr>
      <vt:lpstr>Arial</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15.0025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Carter Hall</dc:creator>
  <cp:lastModifiedBy>Carter Hall</cp:lastModifiedBy>
  <cp:revision>22</cp:revision>
  <dcterms:created xsi:type="dcterms:W3CDTF">2016-08-28T23:54:21Z</dcterms:created>
  <dcterms:modified xsi:type="dcterms:W3CDTF">2016-09-12T17:45:33Z</dcterms:modified>
</cp:coreProperties>
</file>